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420624"/>
            <a:ext cx="10826496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100" b="1" spc="280">
                <a:solidFill>
                  <a:srgbClr val="D6A93F"/>
                </a:solidFill>
                <a:latin typeface="Inter"/>
                <a:ea typeface="Inter"/>
                <a:cs typeface="Inter"/>
              </a:rPr>
              <a:t>VJ OPERAÇÕES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713232"/>
            <a:ext cx="10826496" cy="107899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08000"/>
              </a:lnSpc>
            </a:pPr>
            <a:r>
              <a:rPr sz="32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Grandes eventos exigem
grandes equipes.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901952"/>
            <a:ext cx="1234440" cy="16459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6601968"/>
            <a:ext cx="841248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0">
                <a:solidFill>
                  <a:srgbClr val="8B95A5"/>
                </a:solidFill>
                <a:latin typeface="Inter"/>
                <a:ea typeface="Inter"/>
                <a:cs typeface="Inter"/>
              </a:rPr>
              <a:t>VJ Operações  ·  Apresentação institucional  ·  Sem valores nesta versão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195560" y="6601968"/>
            <a:ext cx="137160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1">
                <a:solidFill>
                  <a:srgbClr val="D6A93F"/>
                </a:solidFill>
                <a:latin typeface="Inter"/>
                <a:ea typeface="Inter"/>
                <a:cs typeface="Inter"/>
              </a:rPr>
              <a:t>01  /  11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240280"/>
            <a:ext cx="969264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32000"/>
              </a:lnSpc>
            </a:pPr>
            <a:r>
              <a:rPr sz="16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A VJ Operações é o braço de mão de obra de montadoras, produtoras e agências. Não vendemos gente avulsa. Entregamos equipe pontual, orientada e acompanhada — da montagem à desmontagem.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3232" y="3794760"/>
            <a:ext cx="96926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100" b="1" spc="220">
                <a:solidFill>
                  <a:srgbClr val="D6A93F"/>
                </a:solidFill>
                <a:latin typeface="Inter"/>
                <a:ea typeface="Inter"/>
                <a:cs typeface="Inter"/>
              </a:rPr>
              <a:t>O diferencial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3232" y="4133087"/>
            <a:ext cx="9692640" cy="13716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2000"/>
              </a:lnSpc>
            </a:pPr>
            <a:r>
              <a:rPr sz="18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No mercado sobra staff. Falta operação: gente que chega sabendo a função, o turno e o padrão do pavilhão — para a produção não virar supervisor de mão de obra.</a:t>
            </a: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420624"/>
            <a:ext cx="10826496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100" b="1" spc="280">
                <a:solidFill>
                  <a:srgbClr val="D6A93F"/>
                </a:solidFill>
                <a:latin typeface="Inter"/>
                <a:ea typeface="Inter"/>
                <a:cs typeface="Inter"/>
              </a:rPr>
              <a:t>COMPROMISSO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713232"/>
            <a:ext cx="10826496" cy="107899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08000"/>
              </a:lnSpc>
            </a:pPr>
            <a:r>
              <a:rPr sz="32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Cliente em primeiro lugar.
Operação com dono.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901952"/>
            <a:ext cx="1234440" cy="16459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3232" y="2121408"/>
            <a:ext cx="10826496" cy="6583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8000"/>
              </a:lnSpc>
            </a:pPr>
            <a:r>
              <a:rPr sz="15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A VJ nasceu para empresas que precisam de equipe confiável em ambiente de alta demanda — feira, evento, cinema e logística.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6601968"/>
            <a:ext cx="841248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0">
                <a:solidFill>
                  <a:srgbClr val="8B95A5"/>
                </a:solidFill>
                <a:latin typeface="Inter"/>
                <a:ea typeface="Inter"/>
                <a:cs typeface="Inter"/>
              </a:rPr>
              <a:t>VJ Operações  ·  Apresentação institucional  ·  Sem valores nesta versão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95560" y="6601968"/>
            <a:ext cx="137160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1">
                <a:solidFill>
                  <a:srgbClr val="D6A93F"/>
                </a:solidFill>
                <a:latin typeface="Inter"/>
                <a:ea typeface="Inter"/>
                <a:cs typeface="Inter"/>
              </a:rPr>
              <a:t>10  /  11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3232" y="2999232"/>
            <a:ext cx="5321808" cy="150876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9264" y="3200400"/>
            <a:ext cx="48280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800" b="0">
                <a:solidFill>
                  <a:srgbClr val="D6A93F"/>
                </a:solidFill>
                <a:latin typeface="Playfair Display"/>
                <a:ea typeface="Playfair Display"/>
                <a:cs typeface="Playfair Display"/>
              </a:rPr>
              <a:t>Pontualidade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9264" y="3639311"/>
            <a:ext cx="4828032" cy="6858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6000"/>
              </a:lnSpc>
            </a:pPr>
            <a:r>
              <a:rPr sz="14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Horário combinado é parte do serviço. Chegar depois da janela de montagem já é falha.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20" y="2999232"/>
            <a:ext cx="5321808" cy="150876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73952" y="3200400"/>
            <a:ext cx="48280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800" b="0">
                <a:solidFill>
                  <a:srgbClr val="D6A93F"/>
                </a:solidFill>
                <a:latin typeface="Playfair Display"/>
                <a:ea typeface="Playfair Display"/>
                <a:cs typeface="Playfair Display"/>
              </a:rPr>
              <a:t>Postura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73952" y="3639311"/>
            <a:ext cx="4828032" cy="6858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6000"/>
              </a:lnSpc>
            </a:pPr>
            <a:r>
              <a:rPr sz="14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A equipe representa a produção e, muitas vezes, a marca do cliente final.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3232" y="4626864"/>
            <a:ext cx="5321808" cy="150876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9264" y="4828031"/>
            <a:ext cx="48280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800" b="0">
                <a:solidFill>
                  <a:srgbClr val="D6A93F"/>
                </a:solidFill>
                <a:latin typeface="Playfair Display"/>
                <a:ea typeface="Playfair Display"/>
                <a:cs typeface="Playfair Display"/>
              </a:rPr>
              <a:t>Segurança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9264" y="5266944"/>
            <a:ext cx="4828032" cy="6858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6000"/>
              </a:lnSpc>
            </a:pPr>
            <a:r>
              <a:rPr sz="14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Orientação clara, conduta no local e respeito às normas do pavilhão ou do set.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17920" y="4626864"/>
            <a:ext cx="5321808" cy="150876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73952" y="4828031"/>
            <a:ext cx="48280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800" b="0">
                <a:solidFill>
                  <a:srgbClr val="D6A93F"/>
                </a:solidFill>
                <a:latin typeface="Playfair Display"/>
                <a:ea typeface="Playfair Display"/>
                <a:cs typeface="Playfair Display"/>
              </a:rPr>
              <a:t>Acompanhamento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73952" y="5266944"/>
            <a:ext cx="4828032" cy="6858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6000"/>
              </a:lnSpc>
            </a:pPr>
            <a:r>
              <a:rPr sz="14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Do briefing ao último volume. Comunicação objetiva. Imprevisto com resposta.</a:t>
            </a: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420624"/>
            <a:ext cx="10826496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100" b="1" spc="280">
                <a:solidFill>
                  <a:srgbClr val="D6A93F"/>
                </a:solidFill>
                <a:latin typeface="Inter"/>
                <a:ea typeface="Inter"/>
                <a:cs typeface="Inter"/>
              </a:rPr>
              <a:t>PRÓXIMO PASSO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713232"/>
            <a:ext cx="10826496" cy="107899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08000"/>
              </a:lnSpc>
            </a:pPr>
            <a:r>
              <a:rPr sz="32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Seu evento está chegando
e precisa de equipe?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901952"/>
            <a:ext cx="1234440" cy="16459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3232" y="2121408"/>
            <a:ext cx="10826496" cy="6583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8000"/>
              </a:lnSpc>
            </a:pPr>
            <a:r>
              <a:rPr sz="15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Fale com o comercial da VJ Operações. Conte data, local, quantitativo e tipo de operação. Montamos o formato. Valores entram só depois desse alinhamento.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6601968"/>
            <a:ext cx="841248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0">
                <a:solidFill>
                  <a:srgbClr val="8B95A5"/>
                </a:solidFill>
                <a:latin typeface="Inter"/>
                <a:ea typeface="Inter"/>
                <a:cs typeface="Inter"/>
              </a:rPr>
              <a:t>VJ Operações  ·  Apresentação institucional  ·  Sem valores nesta versão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95560" y="6601968"/>
            <a:ext cx="137160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1">
                <a:solidFill>
                  <a:srgbClr val="D6A93F"/>
                </a:solidFill>
                <a:latin typeface="Inter"/>
                <a:ea typeface="Inter"/>
                <a:cs typeface="Inter"/>
              </a:rPr>
              <a:t>11  /  11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3232" y="3520440"/>
            <a:ext cx="10826496" cy="260604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24712" y="3749039"/>
            <a:ext cx="987552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200" b="1" spc="180">
                <a:solidFill>
                  <a:srgbClr val="D6A93F"/>
                </a:solidFill>
                <a:latin typeface="Inter"/>
                <a:ea typeface="Inter"/>
                <a:cs typeface="Inter"/>
              </a:rPr>
              <a:t>Conversa de 12 minutos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" y="4114800"/>
            <a:ext cx="987552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26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Valter  ·  Comercial VJ Operações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4712" y="4846320"/>
            <a:ext cx="987552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30000"/>
              </a:lnSpc>
            </a:pPr>
            <a:r>
              <a:rPr sz="15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[telefone]   ·   vjoperacoesservico@gmail.com
O próximo passo é diagnóstico — não proposta genérica.</a:t>
            </a: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420624"/>
            <a:ext cx="10826496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100" b="1" spc="280">
                <a:solidFill>
                  <a:srgbClr val="D6A93F"/>
                </a:solidFill>
                <a:latin typeface="Inter"/>
                <a:ea typeface="Inter"/>
                <a:cs typeface="Inter"/>
              </a:rPr>
              <a:t>O MERCADO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713232"/>
            <a:ext cx="10826496" cy="107899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08000"/>
              </a:lnSpc>
            </a:pPr>
            <a:r>
              <a:rPr sz="32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Mão de obra existe.
Operação, quase nunca.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901952"/>
            <a:ext cx="1234440" cy="16459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3232" y="2121408"/>
            <a:ext cx="10826496" cy="6583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8000"/>
              </a:lnSpc>
            </a:pPr>
            <a:r>
              <a:rPr sz="15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Feira, set e congresso estão cheios de fornecedor de pessoas. O que quebra o evento não é a falta de currículo. É equipe que chega atrasada, sem briefing e some no primeiro imprevisto.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6601968"/>
            <a:ext cx="841248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0">
                <a:solidFill>
                  <a:srgbClr val="8B95A5"/>
                </a:solidFill>
                <a:latin typeface="Inter"/>
                <a:ea typeface="Inter"/>
                <a:cs typeface="Inter"/>
              </a:rPr>
              <a:t>VJ Operações  ·  Apresentação institucional  ·  Sem valores nesta versão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95560" y="6601968"/>
            <a:ext cx="137160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1">
                <a:solidFill>
                  <a:srgbClr val="D6A93F"/>
                </a:solidFill>
                <a:latin typeface="Inter"/>
                <a:ea typeface="Inter"/>
                <a:cs typeface="Inter"/>
              </a:rPr>
              <a:t>02  /  11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3232" y="2999232"/>
            <a:ext cx="3493008" cy="324612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9264" y="3200400"/>
            <a:ext cx="2999232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200" b="1" spc="120">
                <a:solidFill>
                  <a:srgbClr val="D6A93F"/>
                </a:solidFill>
                <a:latin typeface="Inter"/>
                <a:ea typeface="Inter"/>
                <a:cs typeface="Inter"/>
              </a:rPr>
              <a:t>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9264" y="3547872"/>
            <a:ext cx="2999232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2000"/>
              </a:lnSpc>
            </a:pPr>
            <a:r>
              <a:rPr sz="18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O padrão do mercado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9264" y="4224528"/>
            <a:ext cx="2999232" cy="1737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8000"/>
              </a:lnSpc>
            </a:pPr>
            <a:r>
              <a:rPr sz="14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Mandar quem estiver disponível. Função combinada no rádio. Responsável que não está no pavilhão.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89120" y="2999232"/>
            <a:ext cx="3493008" cy="324612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645152" y="3200400"/>
            <a:ext cx="2999232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200" b="1" spc="120">
                <a:solidFill>
                  <a:srgbClr val="D6A93F"/>
                </a:solidFill>
                <a:latin typeface="Inter"/>
                <a:ea typeface="Inter"/>
                <a:cs typeface="Inter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45152" y="3547872"/>
            <a:ext cx="2999232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2000"/>
              </a:lnSpc>
            </a:pPr>
            <a:r>
              <a:rPr sz="18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O custo real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45152" y="4224528"/>
            <a:ext cx="2999232" cy="1737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8000"/>
              </a:lnSpc>
            </a:pPr>
            <a:r>
              <a:rPr sz="14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Stand parado, desmontagem no escuro, marca do cliente final exposta. Atraso custa mais que o diária.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065007" y="2999232"/>
            <a:ext cx="3493008" cy="324612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321039" y="3200400"/>
            <a:ext cx="2999232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200" b="1" spc="120">
                <a:solidFill>
                  <a:srgbClr val="D6A93F"/>
                </a:solidFill>
                <a:latin typeface="Inter"/>
                <a:ea typeface="Inter"/>
                <a:cs typeface="Inter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21039" y="3547872"/>
            <a:ext cx="2999232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2000"/>
              </a:lnSpc>
            </a:pPr>
            <a:r>
              <a:rPr sz="18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O que o decisor quer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21039" y="4224528"/>
            <a:ext cx="2999232" cy="1737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8000"/>
              </a:lnSpc>
            </a:pPr>
            <a:r>
              <a:rPr sz="14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Não é “mais gente”. É chegar, executar e sair sem a produção ter de ensinar o serviço no dia.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420624"/>
            <a:ext cx="10826496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100" b="1" spc="280">
                <a:solidFill>
                  <a:srgbClr val="D6A93F"/>
                </a:solidFill>
                <a:latin typeface="Inter"/>
                <a:ea typeface="Inter"/>
                <a:cs typeface="Inter"/>
              </a:rPr>
              <a:t>DIFERENCIAL VJ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713232"/>
            <a:ext cx="10826496" cy="107899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08000"/>
              </a:lnSpc>
            </a:pPr>
            <a:r>
              <a:rPr sz="32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Não é ter gente.
É entregar a operação pronta.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901952"/>
            <a:ext cx="1234440" cy="16459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3232" y="2121408"/>
            <a:ext cx="10826496" cy="6583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8000"/>
              </a:lnSpc>
            </a:pPr>
            <a:r>
              <a:rPr sz="15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Assim como uma ferramenta boa não se vende por “escrever código”, a VJ não se vende por “ter equipe”. O produto é o jeito como a equipe entra no evento.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6601968"/>
            <a:ext cx="841248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0">
                <a:solidFill>
                  <a:srgbClr val="8B95A5"/>
                </a:solidFill>
                <a:latin typeface="Inter"/>
                <a:ea typeface="Inter"/>
                <a:cs typeface="Inter"/>
              </a:rPr>
              <a:t>VJ Operações  ·  Apresentação institucional  ·  Sem valores nesta versão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95560" y="6601968"/>
            <a:ext cx="137160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1">
                <a:solidFill>
                  <a:srgbClr val="D6A93F"/>
                </a:solidFill>
                <a:latin typeface="Inter"/>
                <a:ea typeface="Inter"/>
                <a:cs typeface="Inter"/>
              </a:rPr>
              <a:t>03  /  11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3232" y="2999232"/>
            <a:ext cx="10826496" cy="987552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13232" y="2999232"/>
            <a:ext cx="64008" cy="987552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05840" y="3145536"/>
            <a:ext cx="9966960" cy="32918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8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Briefing antes do crachá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3474720"/>
            <a:ext cx="9966960" cy="43891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4000"/>
              </a:lnSpc>
            </a:pPr>
            <a:r>
              <a:rPr sz="14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Data, local, horários, quantitativo, função e risco alinhados antes de qualquer deslocamento. Quem pisa no pavilhão já sabe o que veio fazer.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13232" y="4078224"/>
            <a:ext cx="10826496" cy="987552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13232" y="4078224"/>
            <a:ext cx="64008" cy="987552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05840" y="4224528"/>
            <a:ext cx="9966960" cy="32918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8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Um time do primeiro ao último volume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" y="4553712"/>
            <a:ext cx="9966960" cy="43891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4000"/>
              </a:lnSpc>
            </a:pPr>
            <a:r>
              <a:rPr sz="14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Montagem, realização e desmontagem no mesmo padrão. A operação não troca de fornecedor — e de qualidade — a cada etapa.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13232" y="5157216"/>
            <a:ext cx="10826496" cy="987552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713232" y="5157216"/>
            <a:ext cx="64008" cy="987552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303520"/>
            <a:ext cx="9966960" cy="32918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8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Presença no turno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05840" y="5632704"/>
            <a:ext cx="9966960" cy="43891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4000"/>
              </a:lnSpc>
            </a:pPr>
            <a:r>
              <a:rPr sz="14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Acompanhamento, comunicação direta e resposta no imprevisto. A produção fala com operação, não com uma lista de WhatsApp.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420624"/>
            <a:ext cx="10826496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100" b="1" spc="280">
                <a:solidFill>
                  <a:srgbClr val="D6A93F"/>
                </a:solidFill>
                <a:latin typeface="Inter"/>
                <a:ea typeface="Inter"/>
                <a:cs typeface="Inter"/>
              </a:rPr>
              <a:t>NA PRÁTICA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713232"/>
            <a:ext cx="10826496" cy="107899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08000"/>
              </a:lnSpc>
            </a:pPr>
            <a:r>
              <a:rPr sz="32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O que muda quando a VJ entra.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901952"/>
            <a:ext cx="1234440" cy="16459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3232" y="2121408"/>
            <a:ext cx="10826496" cy="6583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8000"/>
              </a:lnSpc>
            </a:pPr>
            <a:r>
              <a:rPr sz="15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Lado a lado: o que o mercado costuma entregar e o que a produção recebe quando a operação é o produto.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6601968"/>
            <a:ext cx="841248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0">
                <a:solidFill>
                  <a:srgbClr val="8B95A5"/>
                </a:solidFill>
                <a:latin typeface="Inter"/>
                <a:ea typeface="Inter"/>
                <a:cs typeface="Inter"/>
              </a:rPr>
              <a:t>VJ Operações  ·  Apresentação institucional  ·  Sem valores nesta versão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95560" y="6601968"/>
            <a:ext cx="137160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1">
                <a:solidFill>
                  <a:srgbClr val="D6A93F"/>
                </a:solidFill>
                <a:latin typeface="Inter"/>
                <a:ea typeface="Inter"/>
                <a:cs typeface="Inter"/>
              </a:rPr>
              <a:t>04  /  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3232" y="2907792"/>
            <a:ext cx="292608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100" b="0">
                <a:solidFill>
                  <a:srgbClr val="D6A93F"/>
                </a:solidFill>
                <a:latin typeface="Inter"/>
                <a:ea typeface="Inter"/>
                <a:cs typeface="Inter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62072" y="2907792"/>
            <a:ext cx="402336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200" b="1" spc="80">
                <a:solidFill>
                  <a:srgbClr val="8B95A5"/>
                </a:solidFill>
                <a:latin typeface="Inter"/>
                <a:ea typeface="Inter"/>
                <a:cs typeface="Inter"/>
              </a:rPr>
              <a:t>Mercado de mão de obra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59752" y="2907792"/>
            <a:ext cx="42062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200" b="1" spc="80">
                <a:solidFill>
                  <a:srgbClr val="D6A93F"/>
                </a:solidFill>
                <a:latin typeface="Inter"/>
                <a:ea typeface="Inter"/>
                <a:cs typeface="Inter"/>
              </a:rPr>
              <a:t>Operação VJ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13232" y="3218688"/>
            <a:ext cx="10826496" cy="566928"/>
          </a:xfrm>
          <a:prstGeom prst="rect">
            <a:avLst/>
          </a:prstGeom>
          <a:solidFill>
            <a:srgbClr val="0C14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3346704"/>
            <a:ext cx="1828800" cy="32918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300" b="0">
                <a:solidFill>
                  <a:srgbClr val="D6A93F"/>
                </a:solidFill>
                <a:latin typeface="Playfair Display"/>
                <a:ea typeface="Playfair Display"/>
                <a:cs typeface="Playfair Display"/>
              </a:rPr>
              <a:t>Escala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62072" y="3346704"/>
            <a:ext cx="40233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300" b="0">
                <a:solidFill>
                  <a:srgbClr val="8B95A5"/>
                </a:solidFill>
                <a:latin typeface="Inter"/>
                <a:ea typeface="Inter"/>
                <a:cs typeface="Inter"/>
              </a:rPr>
              <a:t>Quem estiver livre.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59752" y="3346704"/>
            <a:ext cx="4114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300" b="0">
                <a:solidFill>
                  <a:srgbClr val="F8F6F1"/>
                </a:solidFill>
                <a:latin typeface="Inter"/>
                <a:ea typeface="Inter"/>
                <a:cs typeface="Inter"/>
              </a:rPr>
              <a:t>Função, horário, local e responsável definidos antes do turno.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13232" y="3822191"/>
            <a:ext cx="10826496" cy="566928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3950207"/>
            <a:ext cx="1828800" cy="32918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300" b="0">
                <a:solidFill>
                  <a:srgbClr val="D6A93F"/>
                </a:solidFill>
                <a:latin typeface="Playfair Display"/>
                <a:ea typeface="Playfair Display"/>
                <a:cs typeface="Playfair Display"/>
              </a:rPr>
              <a:t>Chegada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62072" y="3950207"/>
            <a:ext cx="40233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300" b="0">
                <a:solidFill>
                  <a:srgbClr val="8B95A5"/>
                </a:solidFill>
                <a:latin typeface="Inter"/>
                <a:ea typeface="Inter"/>
                <a:cs typeface="Inter"/>
              </a:rPr>
              <a:t>Gente no ponto. Briefing no corredor.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59752" y="3950207"/>
            <a:ext cx="4114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300" b="0">
                <a:solidFill>
                  <a:srgbClr val="F8F6F1"/>
                </a:solidFill>
                <a:latin typeface="Inter"/>
                <a:ea typeface="Inter"/>
                <a:cs typeface="Inter"/>
              </a:rPr>
              <a:t>Equipe já orientada. Menos ruído na abertura do pavilhão.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13232" y="4425696"/>
            <a:ext cx="10826496" cy="566928"/>
          </a:xfrm>
          <a:prstGeom prst="rect">
            <a:avLst/>
          </a:prstGeom>
          <a:solidFill>
            <a:srgbClr val="0C14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14400" y="4553712"/>
            <a:ext cx="1828800" cy="32918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300" b="0">
                <a:solidFill>
                  <a:srgbClr val="D6A93F"/>
                </a:solidFill>
                <a:latin typeface="Playfair Display"/>
                <a:ea typeface="Playfair Display"/>
                <a:cs typeface="Playfair Display"/>
              </a:rPr>
              <a:t>Durante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62072" y="4553712"/>
            <a:ext cx="40233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300" b="0">
                <a:solidFill>
                  <a:srgbClr val="8B95A5"/>
                </a:solidFill>
                <a:latin typeface="Inter"/>
                <a:ea typeface="Inter"/>
                <a:cs typeface="Inter"/>
              </a:rPr>
              <a:t>Check-in e desaparecimento.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59752" y="4553712"/>
            <a:ext cx="4114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300" b="0">
                <a:solidFill>
                  <a:srgbClr val="F8F6F1"/>
                </a:solidFill>
                <a:latin typeface="Inter"/>
                <a:ea typeface="Inter"/>
                <a:cs typeface="Inter"/>
              </a:rPr>
              <a:t>Presença no turno. Ajuste rápido sem a produção virar RH.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13232" y="5029200"/>
            <a:ext cx="10826496" cy="566928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14400" y="5157216"/>
            <a:ext cx="1828800" cy="32918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300" b="0">
                <a:solidFill>
                  <a:srgbClr val="D6A93F"/>
                </a:solidFill>
                <a:latin typeface="Playfair Display"/>
                <a:ea typeface="Playfair Display"/>
                <a:cs typeface="Playfair Display"/>
              </a:rPr>
              <a:t>Encerramento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862072" y="5157216"/>
            <a:ext cx="40233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300" b="0">
                <a:solidFill>
                  <a:srgbClr val="8B95A5"/>
                </a:solidFill>
                <a:latin typeface="Inter"/>
                <a:ea typeface="Inter"/>
                <a:cs typeface="Inter"/>
              </a:rPr>
              <a:t>Desmontagem improvisada, o ponto que mais falha.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59752" y="5157216"/>
            <a:ext cx="4114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300" b="0">
                <a:solidFill>
                  <a:srgbClr val="F8F6F1"/>
                </a:solidFill>
                <a:latin typeface="Inter"/>
                <a:ea typeface="Inter"/>
                <a:cs typeface="Inter"/>
              </a:rPr>
              <a:t>Mesmo padrão da montagem. Último volume com dono.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13232" y="5632704"/>
            <a:ext cx="10826496" cy="566928"/>
          </a:xfrm>
          <a:prstGeom prst="rect">
            <a:avLst/>
          </a:prstGeom>
          <a:solidFill>
            <a:srgbClr val="0C14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14400" y="5760720"/>
            <a:ext cx="1828800" cy="32918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300" b="0">
                <a:solidFill>
                  <a:srgbClr val="D6A93F"/>
                </a:solidFill>
                <a:latin typeface="Playfair Display"/>
                <a:ea typeface="Playfair Display"/>
                <a:cs typeface="Playfair Display"/>
              </a:rPr>
              <a:t>Linguagem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862072" y="5760720"/>
            <a:ext cx="40233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300" b="0">
                <a:solidFill>
                  <a:srgbClr val="8B95A5"/>
                </a:solidFill>
                <a:latin typeface="Inter"/>
                <a:ea typeface="Inter"/>
                <a:cs typeface="Inter"/>
              </a:rPr>
              <a:t>Terceirização, staff, diária.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159752" y="5760720"/>
            <a:ext cx="4114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300" b="0">
                <a:solidFill>
                  <a:srgbClr val="F8F6F1"/>
                </a:solidFill>
                <a:latin typeface="Inter"/>
                <a:ea typeface="Inter"/>
                <a:cs typeface="Inter"/>
              </a:rPr>
              <a:t>Pavilhão, set, stand, fluxo, brigada, carga.</a:t>
            </a: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420624"/>
            <a:ext cx="10826496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100" b="1" spc="280">
                <a:solidFill>
                  <a:srgbClr val="D6A93F"/>
                </a:solidFill>
                <a:latin typeface="Inter"/>
                <a:ea typeface="Inter"/>
                <a:cs typeface="Inter"/>
              </a:rPr>
              <a:t>O SERVIÇO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713232"/>
            <a:ext cx="10826496" cy="107899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08000"/>
              </a:lnSpc>
            </a:pPr>
            <a:r>
              <a:rPr sz="32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Quatro frentes.
Uma responsabilidade.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901952"/>
            <a:ext cx="1234440" cy="16459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3232" y="2121408"/>
            <a:ext cx="10826496" cy="6583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8000"/>
              </a:lnSpc>
            </a:pPr>
            <a:r>
              <a:rPr sz="15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Não é um cardápio para o cliente montar sozinho. É um pacote operacional: a VJ entende a demanda e encaixa as frentes no formato do evento.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6601968"/>
            <a:ext cx="841248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0">
                <a:solidFill>
                  <a:srgbClr val="8B95A5"/>
                </a:solidFill>
                <a:latin typeface="Inter"/>
                <a:ea typeface="Inter"/>
                <a:cs typeface="Inter"/>
              </a:rPr>
              <a:t>VJ Operações  ·  Apresentação institucional  ·  Sem valores nesta versão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95560" y="6601968"/>
            <a:ext cx="137160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1">
                <a:solidFill>
                  <a:srgbClr val="D6A93F"/>
                </a:solidFill>
                <a:latin typeface="Inter"/>
                <a:ea typeface="Inter"/>
                <a:cs typeface="Inter"/>
              </a:rPr>
              <a:t>05  /  11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3232" y="2999232"/>
            <a:ext cx="5321808" cy="150876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9264" y="3182112"/>
            <a:ext cx="48280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8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Montagem e desmontagem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9264" y="3584448"/>
            <a:ext cx="4828032" cy="7772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6000"/>
              </a:lnSpc>
            </a:pPr>
            <a:r>
              <a:rPr sz="13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Apoio em stands, cenografia, mobiliário, carga e descarga. A desmontagem entra com o mesmo rigor da abertura — é aí que a operação costuma falhar.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20" y="2999232"/>
            <a:ext cx="5321808" cy="150876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73952" y="3182112"/>
            <a:ext cx="48280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8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Limpeza e apoio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73952" y="3584448"/>
            <a:ext cx="4828032" cy="7772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6000"/>
              </a:lnSpc>
            </a:pPr>
            <a:r>
              <a:rPr sz="13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Organização antes da porta abrir, durante o fluxo e depois do público sair. Apresentação do espaço é parte da entrega, não um extra.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3232" y="4626864"/>
            <a:ext cx="5321808" cy="150876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9264" y="4809744"/>
            <a:ext cx="48280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8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Segurança e brigada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9264" y="5212079"/>
            <a:ext cx="4828032" cy="7772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6000"/>
              </a:lnSpc>
            </a:pPr>
            <a:r>
              <a:rPr sz="13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Controle de fluxo, orientação de público e suporte nos pontos sensíveis do local. Não é vigilância genérica: é apoio à operação do evento.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17920" y="4626864"/>
            <a:ext cx="5321808" cy="150876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73952" y="4809744"/>
            <a:ext cx="48280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8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Logística de campo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73952" y="5212079"/>
            <a:ext cx="4828032" cy="7772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6000"/>
              </a:lnSpc>
            </a:pPr>
            <a:r>
              <a:rPr sz="13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Carregadores, movimentação interna, bastidor, set e demandas sob medida. A produção pede o que o turno exige. A equipe executa com dono.</a:t>
            </a: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420624"/>
            <a:ext cx="10826496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100" b="1" spc="280">
                <a:solidFill>
                  <a:srgbClr val="D6A93F"/>
                </a:solidFill>
                <a:latin typeface="Inter"/>
                <a:ea typeface="Inter"/>
                <a:cs typeface="Inter"/>
              </a:rPr>
              <a:t>PARA QUEM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713232"/>
            <a:ext cx="10826496" cy="107899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08000"/>
              </a:lnSpc>
            </a:pPr>
            <a:r>
              <a:rPr sz="32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A mesma operação.
A linguagem do seu evento.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901952"/>
            <a:ext cx="1234440" cy="16459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3232" y="2121408"/>
            <a:ext cx="10826496" cy="6583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8000"/>
              </a:lnSpc>
            </a:pPr>
            <a:r>
              <a:rPr sz="15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O serviço se encaixa no tipo de empresa. O padrão de pontualidade, postura e presença não muda.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6601968"/>
            <a:ext cx="841248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0">
                <a:solidFill>
                  <a:srgbClr val="8B95A5"/>
                </a:solidFill>
                <a:latin typeface="Inter"/>
                <a:ea typeface="Inter"/>
                <a:cs typeface="Inter"/>
              </a:rPr>
              <a:t>VJ Operações  ·  Apresentação institucional  ·  Sem valores nesta versão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95560" y="6601968"/>
            <a:ext cx="137160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1">
                <a:solidFill>
                  <a:srgbClr val="D6A93F"/>
                </a:solidFill>
                <a:latin typeface="Inter"/>
                <a:ea typeface="Inter"/>
                <a:cs typeface="Inter"/>
              </a:rPr>
              <a:t>06  /  11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3232" y="2944368"/>
            <a:ext cx="10826496" cy="749808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13232" y="2944368"/>
            <a:ext cx="64008" cy="749808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05840" y="3035808"/>
            <a:ext cx="3017520" cy="54864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5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Montadoras de feira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96512" y="3054096"/>
            <a:ext cx="7132320" cy="54864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2000"/>
              </a:lnSpc>
            </a:pPr>
            <a:r>
              <a:rPr sz="13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Reforço de pavilhão: montagem, desmontagem, carregadores e limpeza operacional. Equipe prática, alinhada ao prazo do stand — não à teoria de RH.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13232" y="3767328"/>
            <a:ext cx="10826496" cy="749808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13232" y="3767328"/>
            <a:ext cx="64008" cy="749808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05840" y="3858768"/>
            <a:ext cx="3017520" cy="54864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5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Produtoras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96512" y="3877056"/>
            <a:ext cx="7132320" cy="54864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2000"/>
              </a:lnSpc>
            </a:pPr>
            <a:r>
              <a:rPr sz="13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Turnos, bastidor e comunicação no dia. A produtora continua dona do evento. A VJ segura a mão de obra para o briefing não se perder no corredor.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13232" y="4590288"/>
            <a:ext cx="10826496" cy="749808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713232" y="4590288"/>
            <a:ext cx="64008" cy="749808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4681728"/>
            <a:ext cx="3017520" cy="54864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5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Agências e ativações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96512" y="4700016"/>
            <a:ext cx="7132320" cy="54864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2000"/>
              </a:lnSpc>
            </a:pPr>
            <a:r>
              <a:rPr sz="13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A marca do cliente final está em jogo. Postura, apresentação e cuidado com o espaço fazem parte do serviço, não de um código de ética na parede.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3232" y="5413248"/>
            <a:ext cx="10826496" cy="749808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713232" y="5413248"/>
            <a:ext cx="64008" cy="749808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05840" y="5504688"/>
            <a:ext cx="3017520" cy="54864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5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Cinema, corporativo, logística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096512" y="5522976"/>
            <a:ext cx="7132320" cy="54864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2000"/>
              </a:lnSpc>
            </a:pPr>
            <a:r>
              <a:rPr sz="13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Set com discrição e cuidado de equipamento. Convenção com padrão da empresa. Carga, descarga e movimentação com dono de volume.</a:t>
            </a: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420624"/>
            <a:ext cx="10826496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100" b="1" spc="280">
                <a:solidFill>
                  <a:srgbClr val="D6A93F"/>
                </a:solidFill>
                <a:latin typeface="Inter"/>
                <a:ea typeface="Inter"/>
                <a:cs typeface="Inter"/>
              </a:rPr>
              <a:t>MÉTODO VJ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713232"/>
            <a:ext cx="10826496" cy="107899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08000"/>
              </a:lnSpc>
            </a:pPr>
            <a:r>
              <a:rPr sz="32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Evento não combina
com improviso.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901952"/>
            <a:ext cx="1234440" cy="16459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3232" y="2121408"/>
            <a:ext cx="10826496" cy="6583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8000"/>
              </a:lnSpc>
            </a:pPr>
            <a:r>
              <a:rPr sz="15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Três passos. Sem teatro de processo: é o mínimo para a equipe não improvisar no pavilhão.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6601968"/>
            <a:ext cx="841248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0">
                <a:solidFill>
                  <a:srgbClr val="8B95A5"/>
                </a:solidFill>
                <a:latin typeface="Inter"/>
                <a:ea typeface="Inter"/>
                <a:cs typeface="Inter"/>
              </a:rPr>
              <a:t>VJ Operações  ·  Apresentação institucional  ·  Sem valores nesta versão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95560" y="6601968"/>
            <a:ext cx="137160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1">
                <a:solidFill>
                  <a:srgbClr val="D6A93F"/>
                </a:solidFill>
                <a:latin typeface="Inter"/>
                <a:ea typeface="Inter"/>
                <a:cs typeface="Inter"/>
              </a:rPr>
              <a:t>07  /  11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3232" y="2999232"/>
            <a:ext cx="3493008" cy="324612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9264" y="3182112"/>
            <a:ext cx="29992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2000" b="0">
                <a:solidFill>
                  <a:srgbClr val="D6A93F"/>
                </a:solidFill>
                <a:latin typeface="Playfair Display"/>
                <a:ea typeface="Playfair Display"/>
                <a:cs typeface="Playfair Display"/>
              </a:rPr>
              <a:t>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9264" y="3703320"/>
            <a:ext cx="2999232" cy="7772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0000"/>
              </a:lnSpc>
            </a:pPr>
            <a:r>
              <a:rPr sz="20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Entendemos a demanda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9264" y="4572000"/>
            <a:ext cx="2999232" cy="13716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8000"/>
              </a:lnSpc>
            </a:pPr>
            <a:r>
              <a:rPr sz="14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Cidade, local, datas, turnos, quantitativo, perfil e tipo de operação. Sem isso, qualquer proposta é chute.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89120" y="2999232"/>
            <a:ext cx="3493008" cy="324612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645152" y="3182112"/>
            <a:ext cx="29992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2000" b="0">
                <a:solidFill>
                  <a:srgbClr val="D6A93F"/>
                </a:solidFill>
                <a:latin typeface="Playfair Display"/>
                <a:ea typeface="Playfair Display"/>
                <a:cs typeface="Playfair Display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45152" y="3703320"/>
            <a:ext cx="2999232" cy="7772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0000"/>
              </a:lnSpc>
            </a:pPr>
            <a:r>
              <a:rPr sz="20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Organizamos a equipe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45152" y="4572000"/>
            <a:ext cx="2999232" cy="13716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8000"/>
              </a:lnSpc>
            </a:pPr>
            <a:r>
              <a:rPr sz="14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Função, escala, orientação e responsável antes do deslocamento. Quem chega já sabe o serviço.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065007" y="2999232"/>
            <a:ext cx="3493008" cy="324612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321039" y="3182112"/>
            <a:ext cx="29992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2000" b="0">
                <a:solidFill>
                  <a:srgbClr val="D6A93F"/>
                </a:solidFill>
                <a:latin typeface="Playfair Display"/>
                <a:ea typeface="Playfair Display"/>
                <a:cs typeface="Playfair Display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21039" y="3703320"/>
            <a:ext cx="2999232" cy="7772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0000"/>
              </a:lnSpc>
            </a:pPr>
            <a:r>
              <a:rPr sz="20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Executamos com presença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21039" y="4572000"/>
            <a:ext cx="2999232" cy="13716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8000"/>
              </a:lnSpc>
            </a:pPr>
            <a:r>
              <a:rPr sz="14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Acompanhamento no turno, comunicação direta e ajuste de imprevisto. A operação tem dono até o último volume.</a:t>
            </a:r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420624"/>
            <a:ext cx="10826496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100" b="1" spc="280">
                <a:solidFill>
                  <a:srgbClr val="D6A93F"/>
                </a:solidFill>
                <a:latin typeface="Inter"/>
                <a:ea typeface="Inter"/>
                <a:cs typeface="Inter"/>
              </a:rPr>
              <a:t>COMO COMEÇAMOS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713232"/>
            <a:ext cx="10826496" cy="107899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08000"/>
              </a:lnSpc>
            </a:pPr>
            <a:r>
              <a:rPr sz="32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Primeiro o diagnóstico.
Depois o formato.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901952"/>
            <a:ext cx="1234440" cy="16459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3232" y="2121408"/>
            <a:ext cx="10826496" cy="6583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8000"/>
              </a:lnSpc>
            </a:pPr>
            <a:r>
              <a:rPr sz="15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Esta apresentação não traz preços. Cidade, turno, quantitativo e complexidade mudam a operação. O caminho comercial é curto.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6601968"/>
            <a:ext cx="841248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0">
                <a:solidFill>
                  <a:srgbClr val="8B95A5"/>
                </a:solidFill>
                <a:latin typeface="Inter"/>
                <a:ea typeface="Inter"/>
                <a:cs typeface="Inter"/>
              </a:rPr>
              <a:t>VJ Operações  ·  Apresentação institucional  ·  Sem valores nesta versão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95560" y="6601968"/>
            <a:ext cx="137160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1">
                <a:solidFill>
                  <a:srgbClr val="D6A93F"/>
                </a:solidFill>
                <a:latin typeface="Inter"/>
                <a:ea typeface="Inter"/>
                <a:cs typeface="Inter"/>
              </a:rPr>
              <a:t>08  /  11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3232" y="2999232"/>
            <a:ext cx="2633472" cy="324612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3182112"/>
            <a:ext cx="2249424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400" b="1" spc="80">
                <a:solidFill>
                  <a:srgbClr val="D6A93F"/>
                </a:solidFill>
                <a:latin typeface="Inter"/>
                <a:ea typeface="Inter"/>
                <a:cs typeface="Inter"/>
              </a:rPr>
              <a:t>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3584448"/>
            <a:ext cx="2249424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20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12 minutos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4315968"/>
            <a:ext cx="2249424" cy="1645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6000"/>
              </a:lnSpc>
            </a:pPr>
            <a:r>
              <a:rPr sz="13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Calendário, tipo de evento e onde a equipe mais falta. Sem tabela. Sem pitch longo.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74720" y="2999232"/>
            <a:ext cx="2633472" cy="324612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675887" y="3182112"/>
            <a:ext cx="2249424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400" b="1" spc="80">
                <a:solidFill>
                  <a:srgbClr val="D6A93F"/>
                </a:solidFill>
                <a:latin typeface="Inter"/>
                <a:ea typeface="Inter"/>
                <a:cs typeface="Inter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75887" y="3584448"/>
            <a:ext cx="2249424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20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Mapeamento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75887" y="4315968"/>
            <a:ext cx="2249424" cy="1645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6000"/>
              </a:lnSpc>
            </a:pPr>
            <a:r>
              <a:rPr sz="13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Data, local, horários, perfil e frentes necessárias. O que a produção já tem e o que precisa reforçar.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36208" y="2999232"/>
            <a:ext cx="2633472" cy="324612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37376" y="3182112"/>
            <a:ext cx="2249424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400" b="1" spc="80">
                <a:solidFill>
                  <a:srgbClr val="D6A93F"/>
                </a:solidFill>
                <a:latin typeface="Inter"/>
                <a:ea typeface="Inter"/>
                <a:cs typeface="Inter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37376" y="3584448"/>
            <a:ext cx="2249424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20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Formato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37376" y="4315968"/>
            <a:ext cx="2249424" cy="1645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6000"/>
              </a:lnSpc>
            </a:pPr>
            <a:r>
              <a:rPr sz="13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Como a VJ se reporta no dia: responsável, canal e o que entra na escala.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997696" y="2999232"/>
            <a:ext cx="2633472" cy="3246120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198864" y="3182112"/>
            <a:ext cx="2249424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400" b="1" spc="80">
                <a:solidFill>
                  <a:srgbClr val="D6A93F"/>
                </a:solidFill>
                <a:latin typeface="Inter"/>
                <a:ea typeface="Inter"/>
                <a:cs typeface="Inter"/>
              </a:rPr>
              <a:t>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98864" y="3584448"/>
            <a:ext cx="2249424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20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Operação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98864" y="4315968"/>
            <a:ext cx="2249424" cy="1645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6000"/>
              </a:lnSpc>
            </a:pPr>
            <a:r>
              <a:rPr sz="13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Equipe orientada no turno combinado. Presença até o encerramento.</a:t>
            </a: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420624"/>
            <a:ext cx="10826496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100" b="1" spc="280">
                <a:solidFill>
                  <a:srgbClr val="D6A93F"/>
                </a:solidFill>
                <a:latin typeface="Inter"/>
                <a:ea typeface="Inter"/>
                <a:cs typeface="Inter"/>
              </a:rPr>
              <a:t>PARA OPERAR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713232"/>
            <a:ext cx="10826496" cy="107899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08000"/>
              </a:lnSpc>
            </a:pPr>
            <a:r>
              <a:rPr sz="32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Cinco dados.
A operação certa.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901952"/>
            <a:ext cx="1234440" cy="16459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3232" y="2121408"/>
            <a:ext cx="10826496" cy="6583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28000"/>
              </a:lnSpc>
            </a:pPr>
            <a:r>
              <a:rPr sz="1500" b="0">
                <a:solidFill>
                  <a:srgbClr val="C4CBD6"/>
                </a:solidFill>
                <a:latin typeface="Inter"/>
                <a:ea typeface="Inter"/>
                <a:cs typeface="Inter"/>
              </a:rPr>
              <a:t>Com isso a VJ monta a escala. Sem isso, qualquer conversa de valor é prematura.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50A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6601968"/>
            <a:ext cx="841248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0">
                <a:solidFill>
                  <a:srgbClr val="8B95A5"/>
                </a:solidFill>
                <a:latin typeface="Inter"/>
                <a:ea typeface="Inter"/>
                <a:cs typeface="Inter"/>
              </a:rPr>
              <a:t>VJ Operações  ·  Apresentação institucional  ·  Sem valores nesta versão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95560" y="6601968"/>
            <a:ext cx="137160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000" b="1">
                <a:solidFill>
                  <a:srgbClr val="D6A93F"/>
                </a:solidFill>
                <a:latin typeface="Inter"/>
                <a:ea typeface="Inter"/>
                <a:cs typeface="Inter"/>
              </a:rPr>
              <a:t>09  /  11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3232" y="2944368"/>
            <a:ext cx="10826496" cy="566928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13232" y="2944368"/>
            <a:ext cx="64008" cy="566928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78992" y="3072384"/>
            <a:ext cx="457200" cy="32918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400" b="1">
                <a:solidFill>
                  <a:srgbClr val="D6A93F"/>
                </a:solidFill>
                <a:latin typeface="Inter"/>
                <a:ea typeface="Inter"/>
                <a:cs typeface="Inter"/>
              </a:rPr>
              <a:t>01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73352" y="3054096"/>
            <a:ext cx="9418320" cy="36576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6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Cidade e local do evento, feira ou set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13232" y="3584448"/>
            <a:ext cx="10826496" cy="566928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13232" y="3584448"/>
            <a:ext cx="64008" cy="566928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78992" y="3712463"/>
            <a:ext cx="457200" cy="32918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400" b="1">
                <a:solidFill>
                  <a:srgbClr val="D6A93F"/>
                </a:solidFill>
                <a:latin typeface="Inter"/>
                <a:ea typeface="Inter"/>
                <a:cs typeface="Inter"/>
              </a:rPr>
              <a:t>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73352" y="3694176"/>
            <a:ext cx="9418320" cy="36576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6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Datas e turnos — montagem, realização, desmontagem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13232" y="4224528"/>
            <a:ext cx="10826496" cy="566928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713232" y="4224528"/>
            <a:ext cx="64008" cy="566928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78992" y="4352544"/>
            <a:ext cx="457200" cy="32918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400" b="1">
                <a:solidFill>
                  <a:srgbClr val="D6A93F"/>
                </a:solidFill>
                <a:latin typeface="Inter"/>
                <a:ea typeface="Inter"/>
                <a:cs typeface="Inter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73352" y="4334256"/>
            <a:ext cx="9418320" cy="36576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6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Quantidade aproximada de profissionais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3232" y="4864608"/>
            <a:ext cx="10826496" cy="566928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713232" y="4864608"/>
            <a:ext cx="64008" cy="566928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78992" y="4992624"/>
            <a:ext cx="457200" cy="32918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400" b="1">
                <a:solidFill>
                  <a:srgbClr val="D6A93F"/>
                </a:solidFill>
                <a:latin typeface="Inter"/>
                <a:ea typeface="Inter"/>
                <a:cs typeface="Inter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73352" y="4974336"/>
            <a:ext cx="9418320" cy="36576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6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Frente principal e restrições do local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13232" y="5504688"/>
            <a:ext cx="10826496" cy="566928"/>
          </a:xfrm>
          <a:prstGeom prst="rect">
            <a:avLst/>
          </a:prstGeom>
          <a:solidFill>
            <a:srgbClr val="0C1422"/>
          </a:solidFill>
          <a:ln w="9525">
            <a:solidFill>
              <a:srgbClr val="1C2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713232" y="5504688"/>
            <a:ext cx="64008" cy="566928"/>
          </a:xfrm>
          <a:prstGeom prst="rect">
            <a:avLst/>
          </a:prstGeom>
          <a:solidFill>
            <a:srgbClr val="D6A9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078992" y="5632703"/>
            <a:ext cx="457200" cy="32918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400" b="1">
                <a:solidFill>
                  <a:srgbClr val="D6A93F"/>
                </a:solidFill>
                <a:latin typeface="Inter"/>
                <a:ea typeface="Inter"/>
                <a:cs typeface="Inter"/>
              </a:rPr>
              <a:t>05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673352" y="5614416"/>
            <a:ext cx="9418320" cy="36576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  <a:lnSpc>
                <a:spcPct val="118000"/>
              </a:lnSpc>
            </a:pPr>
            <a:r>
              <a:rPr sz="1600" b="0">
                <a:solidFill>
                  <a:srgbClr val="F8F6F1"/>
                </a:solidFill>
                <a:latin typeface="Playfair Display"/>
                <a:ea typeface="Playfair Display"/>
                <a:cs typeface="Playfair Display"/>
              </a:rPr>
              <a:t>Ponto de contato da produção no dia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